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Noto Sans T Chinese" panose="02020500000000000000" charset="-120"/>
      <p:regular r:id="rId26"/>
    </p:embeddedFont>
    <p:embeddedFont>
      <p:font typeface="Noto Sans T Chinese Bold" panose="02020500000000000000" charset="-120"/>
      <p:regular r:id="rId27"/>
    </p:embeddedFont>
    <p:embeddedFont>
      <p:font typeface="Oswald Bold" panose="0202050000000000000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(4-1work.py)while測試: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(4-8work.py)輸入數字印星星</a:t>
            </a:r>
          </a:p>
          <a:p>
            <a:r>
              <a:rPr lang="en-US"/>
              <a:t>(噩夢):</a:t>
            </a:r>
          </a:p>
          <a:p>
            <a:endParaRPr lang="en-US"/>
          </a:p>
          <a:p>
            <a:r>
              <a:rPr lang="en-US"/>
              <a:t>依照同學能力可以設定只能用幾個迴圈:</a:t>
            </a:r>
          </a:p>
          <a:p>
            <a:r>
              <a:rPr lang="en-US"/>
              <a:t>程度中間: 2個</a:t>
            </a:r>
          </a:p>
          <a:p>
            <a:r>
              <a:rPr lang="en-US"/>
              <a:t>程度高階: 1個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(4-9work.py)輸入數字印星星</a:t>
            </a:r>
          </a:p>
          <a:p>
            <a:r>
              <a:rPr lang="en-US"/>
              <a:t>(夢魘):</a:t>
            </a:r>
          </a:p>
          <a:p>
            <a:r>
              <a:rPr lang="en-US"/>
              <a:t>(備註: 這題真的比較難可以考量學生狀況在來決定要不要寫)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回家作業: </a:t>
            </a:r>
          </a:p>
          <a:p>
            <a:r>
              <a:rPr lang="en-US"/>
              <a:t>(4-10work.py)輸入數字印星星</a:t>
            </a:r>
          </a:p>
          <a:p>
            <a:r>
              <a:rPr lang="en-US"/>
              <a:t>(反轉版):</a:t>
            </a:r>
          </a:p>
          <a:p>
            <a:endParaRPr lang="en-US"/>
          </a:p>
          <a:p>
            <a:r>
              <a:rPr lang="en-US"/>
              <a:t>(備註: 這題真的比較難可以考量學生狀況在來決定要不要寫)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(4-1work.py)while測試: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(4-3work.py)while中止: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(4-4work.py)while跳過: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(4-4work.py)while空運算: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(4-5work.py)輸入數字印星星: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(4-6work.py)輸入數字印星星</a:t>
            </a:r>
          </a:p>
          <a:p>
            <a:r>
              <a:rPr lang="en-US"/>
              <a:t>(進階版):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(4-7work.py)輸入數字印星星</a:t>
            </a:r>
          </a:p>
          <a:p>
            <a:r>
              <a:rPr lang="en-US"/>
              <a:t>(地獄):</a:t>
            </a:r>
          </a:p>
          <a:p>
            <a:endParaRPr lang="en-US"/>
          </a:p>
          <a:p>
            <a:r>
              <a:rPr lang="en-US"/>
              <a:t>依照同學能力可以設定只能用幾個迴圈:</a:t>
            </a:r>
          </a:p>
          <a:p>
            <a:r>
              <a:rPr lang="en-US"/>
              <a:t>程度中間: 2個</a:t>
            </a:r>
          </a:p>
          <a:p>
            <a:r>
              <a:rPr lang="en-US"/>
              <a:t>程度高階: 1個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(4-7work.py)輸入數字印星星</a:t>
            </a:r>
          </a:p>
          <a:p>
            <a:r>
              <a:rPr lang="en-US"/>
              <a:t>(地獄進階版):</a:t>
            </a:r>
          </a:p>
          <a:p>
            <a:endParaRPr lang="en-US"/>
          </a:p>
          <a:p>
            <a:r>
              <a:rPr lang="en-US"/>
              <a:t>依照同學能力可以設定只能用幾個迴圈:</a:t>
            </a:r>
          </a:p>
          <a:p>
            <a:r>
              <a:rPr lang="en-US"/>
              <a:t>程度中間: 2個</a:t>
            </a:r>
          </a:p>
          <a:p>
            <a:r>
              <a:rPr lang="en-US"/>
              <a:t>程度高階: 1個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ea typeface="Oswald Bold"/>
              </a:rPr>
              <a:t>迴圈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  <a:ea typeface="Oswald Bold"/>
              </a:rPr>
              <a:t>PYTHON-五子棋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6055126" y="587584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3145" y="809625"/>
            <a:ext cx="5761710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迴圈控制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28760" y="2959123"/>
            <a:ext cx="3430479" cy="16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7"/>
              </a:lnSpc>
            </a:pPr>
            <a:r>
              <a:rPr lang="en-US" sz="9455">
                <a:solidFill>
                  <a:srgbClr val="000000"/>
                </a:solidFill>
                <a:latin typeface="Noto Sans T Chinese Bold"/>
              </a:rPr>
              <a:t>break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92024" y="4868782"/>
            <a:ext cx="970395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Noto Sans T Chinese Bold"/>
              </a:rPr>
              <a:t>用於強制中斷迴圈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ex: 假設迴圈可能產生無限迴圈時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6055126" y="587584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3145" y="809625"/>
            <a:ext cx="5761710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迴圈控制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21783" y="3145156"/>
            <a:ext cx="4844580" cy="565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80"/>
              </a:lnSpc>
            </a:pPr>
            <a:r>
              <a:rPr lang="en-US" sz="6414">
                <a:solidFill>
                  <a:srgbClr val="000000"/>
                </a:solidFill>
                <a:latin typeface="Noto Sans T Chinese Bold"/>
              </a:rPr>
              <a:t>i = 0</a:t>
            </a:r>
          </a:p>
          <a:p>
            <a:pPr algn="ctr">
              <a:lnSpc>
                <a:spcPts val="8980"/>
              </a:lnSpc>
            </a:pPr>
            <a:r>
              <a:rPr lang="en-US" sz="6414">
                <a:solidFill>
                  <a:srgbClr val="000000"/>
                </a:solidFill>
                <a:latin typeface="Noto Sans T Chinese Bold"/>
              </a:rPr>
              <a:t>while (i &lt; 5):</a:t>
            </a:r>
          </a:p>
          <a:p>
            <a:pPr algn="ctr">
              <a:lnSpc>
                <a:spcPts val="8980"/>
              </a:lnSpc>
            </a:pPr>
            <a:r>
              <a:rPr lang="en-US" sz="6414">
                <a:solidFill>
                  <a:srgbClr val="000000"/>
                </a:solidFill>
                <a:latin typeface="Noto Sans T Chinese Bold"/>
              </a:rPr>
              <a:t>  print(i)</a:t>
            </a:r>
          </a:p>
          <a:p>
            <a:pPr algn="ctr">
              <a:lnSpc>
                <a:spcPts val="8980"/>
              </a:lnSpc>
            </a:pPr>
            <a:r>
              <a:rPr lang="en-US" sz="6414">
                <a:solidFill>
                  <a:srgbClr val="000000"/>
                </a:solidFill>
                <a:latin typeface="Noto Sans T Chinese Bold"/>
              </a:rPr>
              <a:t>break</a:t>
            </a:r>
          </a:p>
          <a:p>
            <a:pPr algn="ctr">
              <a:lnSpc>
                <a:spcPts val="8980"/>
              </a:lnSpc>
            </a:pPr>
            <a:r>
              <a:rPr lang="en-US" sz="6414">
                <a:solidFill>
                  <a:srgbClr val="000000"/>
                </a:solidFill>
                <a:latin typeface="Noto Sans T Chinese Bold"/>
              </a:rPr>
              <a:t>  i = i + 1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6055126" y="587584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3145" y="809625"/>
            <a:ext cx="5761710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迴圈控制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16260" y="2959123"/>
            <a:ext cx="5255479" cy="16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7"/>
              </a:lnSpc>
            </a:pPr>
            <a:r>
              <a:rPr lang="en-US" sz="9455">
                <a:solidFill>
                  <a:srgbClr val="000000"/>
                </a:solidFill>
                <a:latin typeface="Noto Sans T Chinese Bold"/>
              </a:rPr>
              <a:t>continue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5822" y="4868782"/>
            <a:ext cx="16556356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Noto Sans T Chinese Bold"/>
              </a:rPr>
              <a:t>用於跳過繼續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ex: 假設如果有不需要執行的部份可以藉由continue跳過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6055126" y="587584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3145" y="809625"/>
            <a:ext cx="5761710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迴圈控制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3145" y="3183256"/>
            <a:ext cx="6617669" cy="5340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i = 0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while (i &lt; 5):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print(i)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print("hi")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continue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i = i + 1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print("You can't see me.")</a:t>
            </a:r>
          </a:p>
          <a:p>
            <a:pPr algn="ctr">
              <a:lnSpc>
                <a:spcPts val="5278"/>
              </a:lnSpc>
            </a:pPr>
            <a:endParaRPr lang="en-US" sz="3770">
              <a:solidFill>
                <a:srgbClr val="000000"/>
              </a:solidFill>
              <a:latin typeface="Noto Sans T Chinese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473353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3145" y="809625"/>
            <a:ext cx="5761710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迴圈控制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3145" y="3183256"/>
            <a:ext cx="6617453" cy="5340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i = 0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while (i &lt; 5):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print(i)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print("hi")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i = i + 1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continue</a:t>
            </a:r>
          </a:p>
          <a:p>
            <a:pPr>
              <a:lnSpc>
                <a:spcPts val="5278"/>
              </a:lnSpc>
            </a:pPr>
            <a:r>
              <a:rPr lang="en-US" sz="3770">
                <a:solidFill>
                  <a:srgbClr val="000000"/>
                </a:solidFill>
                <a:latin typeface="Noto Sans T Chinese Bold"/>
              </a:rPr>
              <a:t>    print("You can't see me.")</a:t>
            </a:r>
          </a:p>
          <a:p>
            <a:pPr algn="ctr">
              <a:lnSpc>
                <a:spcPts val="5278"/>
              </a:lnSpc>
            </a:pPr>
            <a:endParaRPr lang="en-US" sz="3770">
              <a:solidFill>
                <a:srgbClr val="000000"/>
              </a:solidFill>
              <a:latin typeface="Noto Sans T Chinese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6055126" y="587584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3145" y="809625"/>
            <a:ext cx="5761710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迴圈控制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8119" y="2959123"/>
            <a:ext cx="2671762" cy="1617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7"/>
              </a:lnSpc>
            </a:pPr>
            <a:r>
              <a:rPr lang="en-US" sz="9455">
                <a:solidFill>
                  <a:srgbClr val="000000"/>
                </a:solidFill>
                <a:latin typeface="Noto Sans T Chinese Bold"/>
              </a:rPr>
              <a:t>pass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982" y="4868782"/>
            <a:ext cx="17628037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ea typeface="Noto Sans T Chinese Bold"/>
              </a:rPr>
              <a:t>用於空運算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ex: 假設需要先設定條件式但無法了解條件式要怎麼執行時。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473353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3145" y="809625"/>
            <a:ext cx="5761710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迴圈控制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63145" y="2651183"/>
            <a:ext cx="4131766" cy="961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58"/>
              </a:lnSpc>
            </a:pPr>
            <a:r>
              <a:rPr lang="en-US" sz="5470">
                <a:solidFill>
                  <a:srgbClr val="000000"/>
                </a:solidFill>
                <a:latin typeface="Noto Sans T Chinese Bold"/>
              </a:rPr>
              <a:t>i = 0</a:t>
            </a:r>
          </a:p>
          <a:p>
            <a:pPr>
              <a:lnSpc>
                <a:spcPts val="7658"/>
              </a:lnSpc>
            </a:pPr>
            <a:r>
              <a:rPr lang="en-US" sz="5470">
                <a:solidFill>
                  <a:srgbClr val="000000"/>
                </a:solidFill>
                <a:latin typeface="Noto Sans T Chinese Bold"/>
              </a:rPr>
              <a:t>while (i &lt; 5):</a:t>
            </a:r>
          </a:p>
          <a:p>
            <a:pPr>
              <a:lnSpc>
                <a:spcPts val="7658"/>
              </a:lnSpc>
            </a:pPr>
            <a:r>
              <a:rPr lang="en-US" sz="5470">
                <a:solidFill>
                  <a:srgbClr val="000000"/>
                </a:solidFill>
                <a:latin typeface="Noto Sans T Chinese Bold"/>
              </a:rPr>
              <a:t>  print(i)</a:t>
            </a:r>
          </a:p>
          <a:p>
            <a:pPr>
              <a:lnSpc>
                <a:spcPts val="7658"/>
              </a:lnSpc>
            </a:pPr>
            <a:r>
              <a:rPr lang="en-US" sz="5470">
                <a:solidFill>
                  <a:srgbClr val="000000"/>
                </a:solidFill>
                <a:latin typeface="Noto Sans T Chinese Bold"/>
              </a:rPr>
              <a:t>  print("hi")</a:t>
            </a:r>
          </a:p>
          <a:p>
            <a:pPr>
              <a:lnSpc>
                <a:spcPts val="7658"/>
              </a:lnSpc>
            </a:pPr>
            <a:r>
              <a:rPr lang="en-US" sz="5470">
                <a:solidFill>
                  <a:srgbClr val="000000"/>
                </a:solidFill>
                <a:latin typeface="Noto Sans T Chinese Bold"/>
              </a:rPr>
              <a:t>  if i == 3:</a:t>
            </a:r>
          </a:p>
          <a:p>
            <a:pPr>
              <a:lnSpc>
                <a:spcPts val="7658"/>
              </a:lnSpc>
            </a:pPr>
            <a:r>
              <a:rPr lang="en-US" sz="5470">
                <a:solidFill>
                  <a:srgbClr val="000000"/>
                </a:solidFill>
                <a:latin typeface="Noto Sans T Chinese Bold"/>
              </a:rPr>
              <a:t>      pass</a:t>
            </a:r>
          </a:p>
          <a:p>
            <a:pPr>
              <a:lnSpc>
                <a:spcPts val="7658"/>
              </a:lnSpc>
            </a:pPr>
            <a:r>
              <a:rPr lang="en-US" sz="5470">
                <a:solidFill>
                  <a:srgbClr val="000000"/>
                </a:solidFill>
                <a:latin typeface="Noto Sans T Chinese Bold"/>
              </a:rPr>
              <a:t>  i = i + 1</a:t>
            </a:r>
          </a:p>
          <a:p>
            <a:pPr>
              <a:lnSpc>
                <a:spcPts val="5278"/>
              </a:lnSpc>
            </a:pPr>
            <a:endParaRPr lang="en-US" sz="5470">
              <a:solidFill>
                <a:srgbClr val="000000"/>
              </a:solidFill>
              <a:latin typeface="Noto Sans T Chinese Bold"/>
            </a:endParaRPr>
          </a:p>
          <a:p>
            <a:pPr>
              <a:lnSpc>
                <a:spcPts val="5278"/>
              </a:lnSpc>
            </a:pPr>
            <a:endParaRPr lang="en-US" sz="5470">
              <a:solidFill>
                <a:srgbClr val="000000"/>
              </a:solidFill>
              <a:latin typeface="Noto Sans T Chinese Bold"/>
            </a:endParaRPr>
          </a:p>
          <a:p>
            <a:pPr>
              <a:lnSpc>
                <a:spcPts val="6538"/>
              </a:lnSpc>
            </a:pPr>
            <a:endParaRPr lang="en-US" sz="5470">
              <a:solidFill>
                <a:srgbClr val="000000"/>
              </a:solidFill>
              <a:latin typeface="Noto Sans T Chinese Bold"/>
            </a:endParaRPr>
          </a:p>
          <a:p>
            <a:pPr algn="ctr">
              <a:lnSpc>
                <a:spcPts val="5278"/>
              </a:lnSpc>
            </a:pPr>
            <a:endParaRPr lang="en-US" sz="5470">
              <a:solidFill>
                <a:srgbClr val="000000"/>
              </a:solidFill>
              <a:latin typeface="Noto Sans T Chinese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473353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42834" y="809625"/>
            <a:ext cx="7202332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迴圈小測驗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19137" y="1787554"/>
            <a:ext cx="5297959" cy="4950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3"/>
              </a:lnSpc>
            </a:pPr>
            <a:endParaRPr dirty="0"/>
          </a:p>
          <a:p>
            <a:pPr>
              <a:lnSpc>
                <a:spcPts val="7973"/>
              </a:lnSpc>
            </a:pP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輸入數字印星星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:</a:t>
            </a: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6807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 algn="ctr"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68449" y="4220044"/>
            <a:ext cx="2650688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3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19822" y="4220044"/>
            <a:ext cx="2650688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No start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473353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42834" y="809625"/>
            <a:ext cx="7202332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迴圈小測驗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36722" y="1787554"/>
            <a:ext cx="8350678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73"/>
              </a:lnSpc>
            </a:pPr>
            <a:endParaRPr dirty="0"/>
          </a:p>
          <a:p>
            <a:pPr>
              <a:lnSpc>
                <a:spcPts val="7973"/>
              </a:lnSpc>
            </a:pP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輸入數字印星星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(</a:t>
            </a: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進階版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):</a:t>
            </a: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6807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 algn="ctr"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68404" y="4220044"/>
            <a:ext cx="2650778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3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</a:t>
            </a:r>
          </a:p>
          <a:p>
            <a:pPr algn="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19822" y="4220044"/>
            <a:ext cx="2650688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No start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473353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42834" y="809625"/>
            <a:ext cx="7202332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迴圈小測驗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8360" y="1787554"/>
            <a:ext cx="7684240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73"/>
              </a:lnSpc>
            </a:pPr>
            <a:endParaRPr dirty="0"/>
          </a:p>
          <a:p>
            <a:pPr>
              <a:lnSpc>
                <a:spcPts val="7973"/>
              </a:lnSpc>
            </a:pP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輸入數字印星星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(</a:t>
            </a: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地獄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):</a:t>
            </a: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6807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 algn="ctr"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52197" y="4220044"/>
            <a:ext cx="2650688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3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42069" y="4529104"/>
            <a:ext cx="7291279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*****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08004" y="4067141"/>
            <a:ext cx="2650688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No start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566773"/>
            <a:ext cx="4435228" cy="2688857"/>
          </a:xfrm>
          <a:custGeom>
            <a:avLst/>
            <a:gdLst/>
            <a:ahLst/>
            <a:cxnLst/>
            <a:rect l="l" t="t" r="r" b="b"/>
            <a:pathLst>
              <a:path w="4435228" h="2688857">
                <a:moveTo>
                  <a:pt x="0" y="0"/>
                </a:moveTo>
                <a:lnTo>
                  <a:pt x="4435228" y="0"/>
                </a:lnTo>
                <a:lnTo>
                  <a:pt x="4435228" y="2688857"/>
                </a:lnTo>
                <a:lnTo>
                  <a:pt x="0" y="2688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28420" y="5202414"/>
            <a:ext cx="3231161" cy="3417574"/>
          </a:xfrm>
          <a:custGeom>
            <a:avLst/>
            <a:gdLst/>
            <a:ahLst/>
            <a:cxnLst/>
            <a:rect l="l" t="t" r="r" b="b"/>
            <a:pathLst>
              <a:path w="3231161" h="3417574">
                <a:moveTo>
                  <a:pt x="0" y="0"/>
                </a:moveTo>
                <a:lnTo>
                  <a:pt x="3231160" y="0"/>
                </a:lnTo>
                <a:lnTo>
                  <a:pt x="3231160" y="3417574"/>
                </a:lnTo>
                <a:lnTo>
                  <a:pt x="0" y="3417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47427" y="5143500"/>
            <a:ext cx="3296984" cy="4114800"/>
          </a:xfrm>
          <a:custGeom>
            <a:avLst/>
            <a:gdLst/>
            <a:ahLst/>
            <a:cxnLst/>
            <a:rect l="l" t="t" r="r" b="b"/>
            <a:pathLst>
              <a:path w="3296984" h="4114800">
                <a:moveTo>
                  <a:pt x="0" y="0"/>
                </a:moveTo>
                <a:lnTo>
                  <a:pt x="3296983" y="0"/>
                </a:lnTo>
                <a:lnTo>
                  <a:pt x="32969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03508" y="248631"/>
            <a:ext cx="2880985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12058" y="2509190"/>
            <a:ext cx="7518142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Noto Sans T Chinese"/>
                <a:ea typeface="Noto Sans T Chinese"/>
              </a:rPr>
              <a:t>日常</a:t>
            </a:r>
            <a:r>
              <a:rPr lang="en-US" sz="5199" dirty="0">
                <a:solidFill>
                  <a:srgbClr val="000000"/>
                </a:solidFill>
                <a:latin typeface="Noto Sans T Chinese"/>
                <a:ea typeface="Noto Sans T Chinese"/>
              </a:rPr>
              <a:t>:</a:t>
            </a: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ea typeface="Noto Sans T Chinese"/>
              </a:rPr>
              <a:t>很多事情都需要重複去做</a:t>
            </a:r>
            <a:endParaRPr lang="en-US" sz="5199" dirty="0">
              <a:solidFill>
                <a:srgbClr val="000000"/>
              </a:solidFill>
              <a:ea typeface="Noto Sans T Chines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473353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42834" y="809625"/>
            <a:ext cx="7202332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迴圈小測驗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8360" y="1787554"/>
            <a:ext cx="9780081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73"/>
              </a:lnSpc>
            </a:pPr>
            <a:endParaRPr dirty="0"/>
          </a:p>
          <a:p>
            <a:pPr>
              <a:lnSpc>
                <a:spcPts val="7973"/>
              </a:lnSpc>
            </a:pP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輸入數字印星星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(</a:t>
            </a: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地獄進階版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):</a:t>
            </a: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6807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 algn="ctr"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52197" y="4220044"/>
            <a:ext cx="2650688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3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42069" y="4067141"/>
            <a:ext cx="7291279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*****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08004" y="4067141"/>
            <a:ext cx="2650688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No start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473353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42834" y="809625"/>
            <a:ext cx="7202332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迴圈小測驗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8360" y="1787554"/>
            <a:ext cx="7912840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73"/>
              </a:lnSpc>
            </a:pPr>
            <a:endParaRPr dirty="0"/>
          </a:p>
          <a:p>
            <a:pPr>
              <a:lnSpc>
                <a:spcPts val="7973"/>
              </a:lnSpc>
            </a:pP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輸入數字印星星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(</a:t>
            </a: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噩夢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):</a:t>
            </a: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6807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 algn="ctr"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52197" y="4220044"/>
            <a:ext cx="2650688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3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52197" y="4067141"/>
            <a:ext cx="7291279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 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 * 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 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08004" y="4067141"/>
            <a:ext cx="2650688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No start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473353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42834" y="809625"/>
            <a:ext cx="7202332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迴圈小測驗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8360" y="1787554"/>
            <a:ext cx="7512101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73"/>
              </a:lnSpc>
            </a:pPr>
            <a:endParaRPr dirty="0"/>
          </a:p>
          <a:p>
            <a:pPr>
              <a:lnSpc>
                <a:spcPts val="7973"/>
              </a:lnSpc>
            </a:pP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輸入數字印星星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(</a:t>
            </a: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夢魘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):</a:t>
            </a: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6807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 algn="ctr"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52197" y="4220044"/>
            <a:ext cx="2650688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3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4305" y="4914666"/>
            <a:ext cx="7559171" cy="182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              * </a:t>
            </a:r>
          </a:p>
          <a:p>
            <a:pPr algn="ctr">
              <a:lnSpc>
                <a:spcPts val="2911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      *  </a:t>
            </a:r>
          </a:p>
          <a:p>
            <a:pPr algn="ctr">
              <a:lnSpc>
                <a:spcPts val="259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      *      *</a:t>
            </a:r>
          </a:p>
          <a:p>
            <a:pPr algn="ctr">
              <a:lnSpc>
                <a:spcPts val="259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      *</a:t>
            </a:r>
          </a:p>
          <a:p>
            <a:pPr algn="ctr">
              <a:lnSpc>
                <a:spcPts val="259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              *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08004" y="4067141"/>
            <a:ext cx="2650688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No start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473353" y="5344017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3145" y="809625"/>
            <a:ext cx="5761710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回家作業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32452" y="1787554"/>
            <a:ext cx="8359748" cy="5039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73"/>
              </a:lnSpc>
            </a:pPr>
            <a:endParaRPr dirty="0"/>
          </a:p>
          <a:p>
            <a:pPr>
              <a:lnSpc>
                <a:spcPts val="7973"/>
              </a:lnSpc>
            </a:pP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輸入數字印星星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(</a:t>
            </a:r>
            <a:r>
              <a:rPr lang="en-US" sz="5695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反轉版</a:t>
            </a:r>
            <a:r>
              <a:rPr lang="en-US" sz="5695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):</a:t>
            </a: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>
              <a:lnSpc>
                <a:spcPts val="6807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  <a:p>
            <a:pPr algn="ctr">
              <a:lnSpc>
                <a:spcPts val="5495"/>
              </a:lnSpc>
            </a:pPr>
            <a:endParaRPr lang="en-US" sz="5695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26853" y="4220044"/>
            <a:ext cx="2650688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3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1278" y="4067141"/>
            <a:ext cx="7291279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 **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   ***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****      ****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    ***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 **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96320" y="4067141"/>
            <a:ext cx="2650688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EX: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input : 0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ouput: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No start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03508" y="248631"/>
            <a:ext cx="2880985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30976" y="2509190"/>
            <a:ext cx="11736363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Noto Sans T Chinese"/>
                <a:ea typeface="Noto Sans T Chinese"/>
              </a:rPr>
              <a:t>日常</a:t>
            </a:r>
            <a:r>
              <a:rPr lang="en-US" sz="5199" dirty="0">
                <a:solidFill>
                  <a:srgbClr val="000000"/>
                </a:solidFill>
                <a:latin typeface="Noto Sans T Chinese"/>
                <a:ea typeface="Noto Sans T Chinese"/>
              </a:rPr>
              <a:t>:</a:t>
            </a: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ea typeface="Noto Sans T Chinese"/>
              </a:rPr>
              <a:t>如果我們沒有方式幫忙處理重複的事情</a:t>
            </a:r>
            <a:endParaRPr lang="en-US" sz="5199" dirty="0">
              <a:solidFill>
                <a:srgbClr val="000000"/>
              </a:solidFill>
              <a:ea typeface="Noto Sans T Chines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30977" y="4532975"/>
            <a:ext cx="2247662" cy="472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4463">
                <a:solidFill>
                  <a:srgbClr val="000000"/>
                </a:solidFill>
                <a:latin typeface="Noto Sans T Chinese Bold"/>
              </a:rPr>
              <a:t>b = a + b</a:t>
            </a:r>
          </a:p>
          <a:p>
            <a:pPr algn="ctr">
              <a:lnSpc>
                <a:spcPts val="6249"/>
              </a:lnSpc>
            </a:pPr>
            <a:r>
              <a:rPr lang="en-US" sz="4463">
                <a:solidFill>
                  <a:srgbClr val="000000"/>
                </a:solidFill>
                <a:latin typeface="Noto Sans T Chinese Bold"/>
              </a:rPr>
              <a:t>c = b + c</a:t>
            </a:r>
          </a:p>
          <a:p>
            <a:pPr algn="ctr">
              <a:lnSpc>
                <a:spcPts val="6249"/>
              </a:lnSpc>
            </a:pPr>
            <a:r>
              <a:rPr lang="en-US" sz="4463">
                <a:solidFill>
                  <a:srgbClr val="000000"/>
                </a:solidFill>
                <a:latin typeface="Noto Sans T Chinese Bold"/>
              </a:rPr>
              <a:t>d = c + d</a:t>
            </a:r>
          </a:p>
          <a:p>
            <a:pPr algn="ctr">
              <a:lnSpc>
                <a:spcPts val="6249"/>
              </a:lnSpc>
            </a:pPr>
            <a:r>
              <a:rPr lang="en-US" sz="4463">
                <a:solidFill>
                  <a:srgbClr val="000000"/>
                </a:solidFill>
                <a:latin typeface="Noto Sans T Chinese Bold"/>
              </a:rPr>
              <a:t>.</a:t>
            </a:r>
          </a:p>
          <a:p>
            <a:pPr algn="ctr">
              <a:lnSpc>
                <a:spcPts val="6249"/>
              </a:lnSpc>
            </a:pPr>
            <a:r>
              <a:rPr lang="en-US" sz="4463">
                <a:solidFill>
                  <a:srgbClr val="000000"/>
                </a:solidFill>
                <a:latin typeface="Noto Sans T Chinese Bold"/>
              </a:rPr>
              <a:t>.</a:t>
            </a:r>
          </a:p>
          <a:p>
            <a:pPr algn="ctr">
              <a:lnSpc>
                <a:spcPts val="6249"/>
              </a:lnSpc>
            </a:pPr>
            <a:r>
              <a:rPr lang="en-US" sz="4463">
                <a:solidFill>
                  <a:srgbClr val="000000"/>
                </a:solidFill>
                <a:latin typeface="Noto Sans T Chinese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3456" y="5895432"/>
            <a:ext cx="764095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FF3131"/>
                </a:solidFill>
                <a:ea typeface="Noto Sans T Chinese Bold"/>
              </a:rPr>
              <a:t>可能需要幾百行才能結束</a:t>
            </a:r>
            <a:endParaRPr lang="en-US" sz="5199" dirty="0">
              <a:solidFill>
                <a:srgbClr val="FF3131"/>
              </a:solidFill>
              <a:ea typeface="Noto Sans T Chines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03508" y="248631"/>
            <a:ext cx="2880985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57810" y="3116970"/>
            <a:ext cx="2592311" cy="544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7"/>
              </a:lnSpc>
            </a:pPr>
            <a:r>
              <a:rPr lang="en-US" sz="5148">
                <a:solidFill>
                  <a:srgbClr val="000000"/>
                </a:solidFill>
                <a:latin typeface="Noto Sans T Chinese Bold"/>
              </a:rPr>
              <a:t>b = a + b</a:t>
            </a:r>
          </a:p>
          <a:p>
            <a:pPr algn="ctr">
              <a:lnSpc>
                <a:spcPts val="7207"/>
              </a:lnSpc>
            </a:pPr>
            <a:r>
              <a:rPr lang="en-US" sz="5148">
                <a:solidFill>
                  <a:srgbClr val="000000"/>
                </a:solidFill>
                <a:latin typeface="Noto Sans T Chinese Bold"/>
              </a:rPr>
              <a:t>c = b + c</a:t>
            </a:r>
          </a:p>
          <a:p>
            <a:pPr algn="ctr">
              <a:lnSpc>
                <a:spcPts val="7207"/>
              </a:lnSpc>
            </a:pPr>
            <a:r>
              <a:rPr lang="en-US" sz="5148">
                <a:solidFill>
                  <a:srgbClr val="000000"/>
                </a:solidFill>
                <a:latin typeface="Noto Sans T Chinese Bold"/>
              </a:rPr>
              <a:t>d = c + d</a:t>
            </a:r>
          </a:p>
          <a:p>
            <a:pPr algn="ctr">
              <a:lnSpc>
                <a:spcPts val="7207"/>
              </a:lnSpc>
            </a:pPr>
            <a:r>
              <a:rPr lang="en-US" sz="5148">
                <a:solidFill>
                  <a:srgbClr val="000000"/>
                </a:solidFill>
                <a:latin typeface="Noto Sans T Chinese Bold"/>
              </a:rPr>
              <a:t>.</a:t>
            </a:r>
          </a:p>
          <a:p>
            <a:pPr algn="ctr">
              <a:lnSpc>
                <a:spcPts val="7207"/>
              </a:lnSpc>
            </a:pPr>
            <a:r>
              <a:rPr lang="en-US" sz="5148">
                <a:solidFill>
                  <a:srgbClr val="000000"/>
                </a:solidFill>
                <a:latin typeface="Noto Sans T Chinese Bold"/>
              </a:rPr>
              <a:t>.</a:t>
            </a:r>
          </a:p>
          <a:p>
            <a:pPr algn="ctr">
              <a:lnSpc>
                <a:spcPts val="7207"/>
              </a:lnSpc>
            </a:pPr>
            <a:r>
              <a:rPr lang="en-US" sz="5148">
                <a:solidFill>
                  <a:srgbClr val="000000"/>
                </a:solidFill>
                <a:latin typeface="Noto Sans T Chinese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90221" y="2218800"/>
            <a:ext cx="2555560" cy="5850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29"/>
              </a:lnSpc>
            </a:pPr>
            <a:r>
              <a:rPr lang="en-US" sz="34163">
                <a:solidFill>
                  <a:srgbClr val="000000"/>
                </a:solidFill>
                <a:latin typeface="Noto Sans T Chinese Bold"/>
              </a:rPr>
              <a:t>=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90536" y="4906284"/>
            <a:ext cx="6011464" cy="1018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6"/>
              </a:lnSpc>
            </a:pPr>
            <a:r>
              <a:rPr lang="en-US" sz="5997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while (</a:t>
            </a:r>
            <a:r>
              <a:rPr lang="en-US" sz="5997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條件式</a:t>
            </a:r>
            <a:r>
              <a:rPr lang="en-US" sz="5997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):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982804" y="565939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90242" y="248631"/>
            <a:ext cx="7307515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latin typeface="Noto Sans T Chinese Bold"/>
                <a:ea typeface="Noto Sans T Chinese Bold"/>
              </a:rPr>
              <a:t>迴圈-while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64414" y="4342571"/>
            <a:ext cx="6656186" cy="2822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85"/>
              </a:lnSpc>
            </a:pPr>
            <a:r>
              <a:rPr lang="en-US" sz="8132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while </a:t>
            </a:r>
            <a:r>
              <a:rPr lang="en-US" sz="8132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條件式</a:t>
            </a:r>
            <a:r>
              <a:rPr lang="en-US" sz="8132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:</a:t>
            </a:r>
          </a:p>
          <a:p>
            <a:pPr>
              <a:lnSpc>
                <a:spcPts val="11385"/>
              </a:lnSpc>
            </a:pPr>
            <a:r>
              <a:rPr lang="en-US" sz="8132" dirty="0">
                <a:solidFill>
                  <a:srgbClr val="000000"/>
                </a:solidFill>
                <a:latin typeface="Noto Sans T Chinese Bold"/>
              </a:rPr>
              <a:t>    </a:t>
            </a:r>
            <a:r>
              <a:rPr lang="en-US" sz="8132" dirty="0" err="1">
                <a:solidFill>
                  <a:srgbClr val="FF3131"/>
                </a:solidFill>
                <a:latin typeface="Noto Sans T Chinese Bold"/>
                <a:ea typeface="Noto Sans T Chinese Bold"/>
              </a:rPr>
              <a:t>B執行區域</a:t>
            </a:r>
            <a:endParaRPr lang="en-US" sz="8132" dirty="0">
              <a:solidFill>
                <a:srgbClr val="FF3131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64562" y="2763016"/>
            <a:ext cx="6351237" cy="1379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85"/>
              </a:lnSpc>
            </a:pPr>
            <a:r>
              <a:rPr lang="en-US" sz="8132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A執行區域</a:t>
            </a:r>
            <a:endParaRPr lang="en-US" sz="8132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64562" y="7355823"/>
            <a:ext cx="5436837" cy="1379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85"/>
              </a:lnSpc>
            </a:pPr>
            <a:r>
              <a:rPr lang="en-US" sz="8132" dirty="0" err="1">
                <a:solidFill>
                  <a:srgbClr val="000000"/>
                </a:solidFill>
                <a:latin typeface="Noto Sans T Chinese Bold"/>
                <a:ea typeface="Noto Sans T Chinese Bold"/>
              </a:rPr>
              <a:t>C執行區域</a:t>
            </a:r>
            <a:endParaRPr lang="en-US" sz="8132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982804" y="565939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90242" y="248631"/>
            <a:ext cx="7307515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latin typeface="Noto Sans T Chinese Bold"/>
                <a:ea typeface="Noto Sans T Chinese Bold"/>
              </a:rPr>
              <a:t>迴圈-while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99033" y="2677184"/>
            <a:ext cx="32899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While 測試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97131" y="3810532"/>
            <a:ext cx="5093737" cy="544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17"/>
              </a:lnSpc>
            </a:pPr>
            <a:r>
              <a:rPr lang="en-US" sz="7726">
                <a:solidFill>
                  <a:srgbClr val="000000"/>
                </a:solidFill>
                <a:latin typeface="Noto Sans T Chinese Bold"/>
              </a:rPr>
              <a:t>i = 0</a:t>
            </a:r>
          </a:p>
          <a:p>
            <a:pPr algn="ctr">
              <a:lnSpc>
                <a:spcPts val="10817"/>
              </a:lnSpc>
            </a:pPr>
            <a:r>
              <a:rPr lang="en-US" sz="7726">
                <a:solidFill>
                  <a:srgbClr val="000000"/>
                </a:solidFill>
                <a:latin typeface="Noto Sans T Chinese Bold"/>
              </a:rPr>
              <a:t>while i &lt; 5:</a:t>
            </a:r>
          </a:p>
          <a:p>
            <a:pPr>
              <a:lnSpc>
                <a:spcPts val="10817"/>
              </a:lnSpc>
            </a:pPr>
            <a:r>
              <a:rPr lang="en-US" sz="7726">
                <a:solidFill>
                  <a:srgbClr val="000000"/>
                </a:solidFill>
                <a:latin typeface="Noto Sans T Chinese Bold"/>
              </a:rPr>
              <a:t>    print(i)</a:t>
            </a:r>
          </a:p>
          <a:p>
            <a:pPr>
              <a:lnSpc>
                <a:spcPts val="10817"/>
              </a:lnSpc>
            </a:pPr>
            <a:r>
              <a:rPr lang="en-US" sz="7726">
                <a:solidFill>
                  <a:srgbClr val="000000"/>
                </a:solidFill>
                <a:latin typeface="Noto Sans T Chinese Bold"/>
              </a:rPr>
              <a:t>    i = i + 1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982804" y="565939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90242" y="248631"/>
            <a:ext cx="7307515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latin typeface="Noto Sans T Chinese Bold"/>
                <a:ea typeface="Noto Sans T Chinese Bold"/>
              </a:rPr>
              <a:t>迴圈-while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61537" y="2677184"/>
            <a:ext cx="41649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While 小測試: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49750" y="3671219"/>
            <a:ext cx="417671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印出以下數字: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65167" y="4811277"/>
            <a:ext cx="7939429" cy="461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74"/>
              </a:lnSpc>
            </a:pPr>
            <a:r>
              <a:rPr lang="en-US" sz="6624">
                <a:solidFill>
                  <a:srgbClr val="000000"/>
                </a:solidFill>
                <a:latin typeface="Noto Sans T Chinese Bold"/>
                <a:ea typeface="Noto Sans T Chinese Bold"/>
              </a:rPr>
              <a:t>1.1到5</a:t>
            </a:r>
          </a:p>
          <a:p>
            <a:pPr>
              <a:lnSpc>
                <a:spcPts val="9274"/>
              </a:lnSpc>
            </a:pPr>
            <a:r>
              <a:rPr lang="en-US" sz="6624">
                <a:solidFill>
                  <a:srgbClr val="000000"/>
                </a:solidFill>
                <a:latin typeface="Noto Sans T Chinese Bold"/>
                <a:ea typeface="Noto Sans T Chinese Bold"/>
              </a:rPr>
              <a:t>2.1到10(只印出單數)</a:t>
            </a:r>
          </a:p>
          <a:p>
            <a:pPr>
              <a:lnSpc>
                <a:spcPts val="9274"/>
              </a:lnSpc>
            </a:pPr>
            <a:r>
              <a:rPr lang="en-US" sz="6624">
                <a:solidFill>
                  <a:srgbClr val="000000"/>
                </a:solidFill>
                <a:latin typeface="Noto Sans T Chinese Bold"/>
                <a:ea typeface="Noto Sans T Chinese Bold"/>
              </a:rPr>
              <a:t>3.1到10(只印出雙數)</a:t>
            </a:r>
          </a:p>
          <a:p>
            <a:pPr>
              <a:lnSpc>
                <a:spcPts val="9274"/>
              </a:lnSpc>
            </a:pPr>
            <a:r>
              <a:rPr lang="en-US" sz="6624">
                <a:solidFill>
                  <a:srgbClr val="000000"/>
                </a:solidFill>
                <a:latin typeface="Noto Sans T Chinese Bold"/>
                <a:ea typeface="Noto Sans T Chinese Bold"/>
              </a:rPr>
              <a:t>4.5到1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982804" y="5659395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90242" y="248631"/>
            <a:ext cx="7307515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latin typeface="Noto Sans T Chinese Bold"/>
                <a:ea typeface="Noto Sans T Chinese Bold"/>
              </a:rPr>
              <a:t>迴圈-while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61537" y="2677184"/>
            <a:ext cx="41649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  <a:ea typeface="Noto Sans T Chinese Bold"/>
              </a:rPr>
              <a:t>While 小測試: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6256" y="6500177"/>
            <a:ext cx="41649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*****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5681" y="4652327"/>
            <a:ext cx="4164925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****</a:t>
            </a:r>
          </a:p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*****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10757" y="4675505"/>
            <a:ext cx="4164925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 Bold"/>
              </a:rPr>
              <a:t>*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6055126" y="5875849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745093" y="-5095909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44410" y="265865"/>
            <a:ext cx="2130940" cy="2130940"/>
          </a:xfrm>
          <a:custGeom>
            <a:avLst/>
            <a:gdLst/>
            <a:ahLst/>
            <a:cxnLst/>
            <a:rect l="l" t="t" r="r" b="b"/>
            <a:pathLst>
              <a:path w="2130940" h="2130940">
                <a:moveTo>
                  <a:pt x="0" y="0"/>
                </a:moveTo>
                <a:lnTo>
                  <a:pt x="2130941" y="0"/>
                </a:lnTo>
                <a:lnTo>
                  <a:pt x="2130941" y="2130940"/>
                </a:lnTo>
                <a:lnTo>
                  <a:pt x="0" y="2130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263145" y="809625"/>
            <a:ext cx="5761710" cy="194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9"/>
              </a:lnSpc>
            </a:pPr>
            <a:r>
              <a:rPr lang="en-US" sz="11342">
                <a:solidFill>
                  <a:srgbClr val="000000"/>
                </a:solidFill>
                <a:ea typeface="Noto Sans T Chinese Bold"/>
              </a:rPr>
              <a:t>迴圈控制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9795" y="2947752"/>
            <a:ext cx="16001405" cy="1811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ea typeface="Noto Sans T Chinese Bold"/>
              </a:rPr>
              <a:t>迴圈控制可以讓我們在執行迴圈時可以</a:t>
            </a:r>
            <a:endParaRPr lang="en-US" sz="5199" dirty="0">
              <a:solidFill>
                <a:srgbClr val="000000"/>
              </a:solidFill>
              <a:ea typeface="Noto Sans T Chinese Bold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ea typeface="Noto Sans T Chinese Bold"/>
              </a:rPr>
              <a:t>對每次的執行進行處理已使程式更好理解或是提高效率</a:t>
            </a:r>
            <a:endParaRPr lang="en-US" sz="5199" dirty="0">
              <a:solidFill>
                <a:srgbClr val="000000"/>
              </a:solidFill>
              <a:ea typeface="Noto Sans T Chines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795" y="6002024"/>
            <a:ext cx="3430479" cy="16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7"/>
              </a:lnSpc>
            </a:pPr>
            <a:r>
              <a:rPr lang="en-US" sz="9455">
                <a:solidFill>
                  <a:srgbClr val="000000"/>
                </a:solidFill>
                <a:latin typeface="Noto Sans T Chinese Bold"/>
              </a:rPr>
              <a:t>break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6495" y="6002024"/>
            <a:ext cx="5255479" cy="16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7"/>
              </a:lnSpc>
            </a:pPr>
            <a:r>
              <a:rPr lang="en-US" sz="9455">
                <a:solidFill>
                  <a:srgbClr val="000000"/>
                </a:solidFill>
                <a:latin typeface="Noto Sans T Chinese Bold"/>
              </a:rPr>
              <a:t>continue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8194" y="6002024"/>
            <a:ext cx="2671687" cy="162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37"/>
              </a:lnSpc>
            </a:pPr>
            <a:r>
              <a:rPr lang="en-US" sz="9455">
                <a:solidFill>
                  <a:srgbClr val="000000"/>
                </a:solidFill>
                <a:latin typeface="Noto Sans T Chinese Bold"/>
              </a:rPr>
              <a:t>pass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自訂</PresentationFormat>
  <Paragraphs>276</Paragraphs>
  <Slides>23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Noto Sans T Chinese Bold</vt:lpstr>
      <vt:lpstr>Calibri</vt:lpstr>
      <vt:lpstr>Oswald Bold</vt:lpstr>
      <vt:lpstr>Arial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第四周-Python迴圈</dc:title>
  <cp:lastModifiedBy>知謙 唐</cp:lastModifiedBy>
  <cp:revision>2</cp:revision>
  <dcterms:created xsi:type="dcterms:W3CDTF">2006-08-16T00:00:00Z</dcterms:created>
  <dcterms:modified xsi:type="dcterms:W3CDTF">2024-01-16T15:16:13Z</dcterms:modified>
  <dc:identifier>DAF4EverVAA</dc:identifier>
</cp:coreProperties>
</file>